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0" r:id="rId4"/>
    <p:sldMasterId id="2147483739" r:id="rId5"/>
    <p:sldMasterId id="2147483752" r:id="rId6"/>
    <p:sldMasterId id="2147483765" r:id="rId7"/>
  </p:sldMasterIdLst>
  <p:notesMasterIdLst>
    <p:notesMasterId r:id="rId19"/>
  </p:notesMasterIdLst>
  <p:sldIdLst>
    <p:sldId id="256" r:id="rId8"/>
    <p:sldId id="257" r:id="rId9"/>
    <p:sldId id="273" r:id="rId10"/>
    <p:sldId id="258" r:id="rId11"/>
    <p:sldId id="259" r:id="rId12"/>
    <p:sldId id="268" r:id="rId13"/>
    <p:sldId id="267" r:id="rId14"/>
    <p:sldId id="269" r:id="rId15"/>
    <p:sldId id="274" r:id="rId16"/>
    <p:sldId id="275" r:id="rId17"/>
    <p:sldId id="276" r:id="rId18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56"/>
    <a:srgbClr val="EFE5D9"/>
    <a:srgbClr val="C8A994"/>
    <a:srgbClr val="F47555"/>
    <a:srgbClr val="3B5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>
        <p:scale>
          <a:sx n="125" d="100"/>
          <a:sy n="125" d="100"/>
        </p:scale>
        <p:origin x="12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delay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arrival</c:v>
                </c:pt>
                <c:pt idx="1">
                  <c:v>weather</c:v>
                </c:pt>
                <c:pt idx="2">
                  <c:v>NAS</c:v>
                </c:pt>
                <c:pt idx="3">
                  <c:v>security</c:v>
                </c:pt>
                <c:pt idx="4">
                  <c:v>late aircraft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1557771</c:v>
                </c:pt>
                <c:pt idx="1">
                  <c:v>93009</c:v>
                </c:pt>
                <c:pt idx="2">
                  <c:v>261469</c:v>
                </c:pt>
                <c:pt idx="3">
                  <c:v>2287</c:v>
                </c:pt>
                <c:pt idx="4">
                  <c:v>522114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0-4D42-B631-3C6793146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2289352"/>
        <c:axId val="402290792"/>
      </c:barChart>
      <c:catAx>
        <c:axId val="402289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290792"/>
        <c:crosses val="autoZero"/>
        <c:auto val="1"/>
        <c:lblAlgn val="ctr"/>
        <c:lblOffset val="100"/>
        <c:noMultiLvlLbl val="0"/>
      </c:catAx>
      <c:valAx>
        <c:axId val="402290792"/>
        <c:scaling>
          <c:orientation val="minMax"/>
        </c:scaling>
        <c:delete val="0"/>
        <c:axPos val="l"/>
        <c:numFmt formatCode="_(* #,##0_);_(* \(#,##0\);_(* &quot;-&quot;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289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202F8-88DA-4CA8-813F-0336D2C7AC64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663FF-A930-4C49-965E-E8F44E7CB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663FF-A930-4C49-965E-E8F44E7CB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663FF-A930-4C49-965E-E8F44E7CB8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2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1D6F48-ECF9-4839-8AD2-C0085E9E85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BD2E9F-179B-458C-BE36-2265E7657F8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0AA6838-3475-4E0E-92B8-9534CC07433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B0A8A85-2A5C-42A9-A64D-6F7F550EE8F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CF54319-0E97-44D2-A008-D251BD96672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98D2FC1-C360-43E5-90BA-5592ABC1042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2725673-0B2A-41BC-80E1-5D1993B6B37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ED35B4-CEA7-43F1-B679-F5A8BE5BF63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01F9BA4-BBA5-4BFC-9E01-6E10C65ABAA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69527C3-5E34-418A-B2F6-4EB6102116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384840" y="505080"/>
            <a:ext cx="8374320" cy="189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77E8A61-1972-4711-9D6F-7EE7351D71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634203-8DD8-4465-ACA1-EDF8C8B3F9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84840" y="505080"/>
            <a:ext cx="8374320" cy="40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5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84840" y="1175040"/>
            <a:ext cx="8374320" cy="17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5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B2B2B2"/>
                </a:solidFill>
                <a:latin typeface="Calibri"/>
              </a:rPr>
              <a:t>&lt;date/time&gt;</a:t>
            </a:r>
            <a:endParaRPr lang="en-US" sz="18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B94031-F6D8-401E-9D75-D24AAB555551}" type="slidenum">
              <a:rPr lang="en-US" sz="18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757800" y="2571840"/>
            <a:ext cx="7627680" cy="2571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4572000" y="611280"/>
            <a:ext cx="3828600" cy="336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4672080" y="611280"/>
            <a:ext cx="3576240" cy="4531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3403440" y="-19440"/>
            <a:ext cx="4258800" cy="2831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322520" y="1085760"/>
            <a:ext cx="4358520" cy="435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7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body"/>
          </p:nvPr>
        </p:nvSpPr>
        <p:spPr>
          <a:xfrm>
            <a:off x="901080" y="964800"/>
            <a:ext cx="2666520" cy="4178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0" y="1836000"/>
            <a:ext cx="3635640" cy="3307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35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llsworth.github.io/Project3/journal/project-development-journal-entri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6" descr="An airplane with a few debris&#10;&#10;Description automatically generated"/>
          <p:cNvPicPr/>
          <p:nvPr/>
        </p:nvPicPr>
        <p:blipFill>
          <a:blip r:embed="rId2"/>
          <a:stretch/>
        </p:blipFill>
        <p:spPr>
          <a:xfrm>
            <a:off x="2182857" y="416860"/>
            <a:ext cx="4409225" cy="2480981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FC5F2-B4B7-F9B6-A1A3-4155AC2CD569}"/>
              </a:ext>
            </a:extLst>
          </p:cNvPr>
          <p:cNvSpPr txBox="1"/>
          <p:nvPr/>
        </p:nvSpPr>
        <p:spPr>
          <a:xfrm>
            <a:off x="3234752" y="3327685"/>
            <a:ext cx="2823883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>
                <a:solidFill>
                  <a:srgbClr val="2D2F56"/>
                </a:solidFill>
              </a:rPr>
              <a:t>Alberto</a:t>
            </a:r>
            <a:r>
              <a:rPr lang="en-US" dirty="0">
                <a:solidFill>
                  <a:srgbClr val="2D2F56"/>
                </a:solidFill>
              </a:rPr>
              <a:t> Ponce</a:t>
            </a:r>
          </a:p>
          <a:p>
            <a:r>
              <a:rPr lang="en-US" b="1" dirty="0">
                <a:solidFill>
                  <a:srgbClr val="2D2F56"/>
                </a:solidFill>
              </a:rPr>
              <a:t>Ryan</a:t>
            </a:r>
            <a:r>
              <a:rPr lang="en-US" dirty="0">
                <a:solidFill>
                  <a:srgbClr val="2D2F56"/>
                </a:solidFill>
              </a:rPr>
              <a:t> </a:t>
            </a:r>
            <a:r>
              <a:rPr lang="en-US" dirty="0" err="1">
                <a:solidFill>
                  <a:srgbClr val="2D2F56"/>
                </a:solidFill>
              </a:rPr>
              <a:t>Karcaw</a:t>
            </a:r>
            <a:endParaRPr lang="en-US" dirty="0">
              <a:solidFill>
                <a:srgbClr val="2D2F56"/>
              </a:solidFill>
            </a:endParaRPr>
          </a:p>
          <a:p>
            <a:r>
              <a:rPr lang="en-US" b="1" dirty="0">
                <a:solidFill>
                  <a:srgbClr val="2D2F56"/>
                </a:solidFill>
              </a:rPr>
              <a:t>Armine</a:t>
            </a:r>
            <a:r>
              <a:rPr lang="en-US" dirty="0">
                <a:solidFill>
                  <a:srgbClr val="2D2F56"/>
                </a:solidFill>
              </a:rPr>
              <a:t> </a:t>
            </a:r>
            <a:r>
              <a:rPr lang="en-US" dirty="0" err="1">
                <a:solidFill>
                  <a:srgbClr val="2D2F56"/>
                </a:solidFill>
              </a:rPr>
              <a:t>Arutyunyan</a:t>
            </a:r>
            <a:r>
              <a:rPr lang="en-US" dirty="0">
                <a:solidFill>
                  <a:srgbClr val="2D2F56"/>
                </a:solidFill>
              </a:rPr>
              <a:t> </a:t>
            </a:r>
          </a:p>
          <a:p>
            <a:r>
              <a:rPr lang="en-US" b="1" dirty="0">
                <a:solidFill>
                  <a:srgbClr val="2D2F56"/>
                </a:solidFill>
              </a:rPr>
              <a:t>Maura</a:t>
            </a:r>
            <a:r>
              <a:rPr lang="en-US" dirty="0">
                <a:solidFill>
                  <a:srgbClr val="2D2F56"/>
                </a:solidFill>
              </a:rPr>
              <a:t> Ellsworth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24F02-6040-E278-ECD3-A1FE0A53A5D6}"/>
              </a:ext>
            </a:extLst>
          </p:cNvPr>
          <p:cNvSpPr txBox="1"/>
          <p:nvPr/>
        </p:nvSpPr>
        <p:spPr>
          <a:xfrm>
            <a:off x="3806253" y="2897841"/>
            <a:ext cx="183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B5176"/>
                </a:solidFill>
              </a:rPr>
              <a:t>dev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15"/>
          <p:cNvSpPr/>
          <p:nvPr/>
        </p:nvSpPr>
        <p:spPr>
          <a:xfrm>
            <a:off x="0" y="3316499"/>
            <a:ext cx="9143640" cy="820379"/>
          </a:xfrm>
          <a:prstGeom prst="rect">
            <a:avLst/>
          </a:prstGeom>
          <a:solidFill>
            <a:srgbClr val="2D2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TextBox 8"/>
          <p:cNvSpPr/>
          <p:nvPr/>
        </p:nvSpPr>
        <p:spPr>
          <a:xfrm>
            <a:off x="610765" y="977087"/>
            <a:ext cx="3811320" cy="10199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Lato"/>
                <a:ea typeface="Lato"/>
              </a:rPr>
              <a:t>Journal-type entries that document our journey in developing this full-stack application using markdown. 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36" name="TextBox 11"/>
          <p:cNvSpPr/>
          <p:nvPr/>
        </p:nvSpPr>
        <p:spPr>
          <a:xfrm>
            <a:off x="-443908" y="3542749"/>
            <a:ext cx="919250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pc="-1" dirty="0">
                <a:solidFill>
                  <a:srgbClr val="EFE5D9"/>
                </a:solidFill>
                <a:latin typeface="Garamond"/>
                <a:ea typeface="Roboto"/>
                <a:hlinkClick r:id="rId3"/>
              </a:rPr>
              <a:t>https://memellsworth.github.io/Project3/journal/project-development-journal-entries.html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6885AED1-87DE-3730-F9AB-F74B0E0F1B9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9" b="13629"/>
          <a:stretch/>
        </p:blipFill>
        <p:spPr>
          <a:xfrm>
            <a:off x="4870678" y="399686"/>
            <a:ext cx="3334872" cy="2425878"/>
          </a:xfrm>
          <a:prstGeom prst="rect">
            <a:avLst/>
          </a:prstGeom>
          <a:ln w="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86A60B-B70A-AB0F-4C80-5D4D2647A270}"/>
              </a:ext>
            </a:extLst>
          </p:cNvPr>
          <p:cNvSpPr/>
          <p:nvPr/>
        </p:nvSpPr>
        <p:spPr>
          <a:xfrm>
            <a:off x="4985383" y="487380"/>
            <a:ext cx="3334872" cy="2467204"/>
          </a:xfrm>
          <a:prstGeom prst="rect">
            <a:avLst/>
          </a:prstGeom>
          <a:noFill/>
          <a:ln>
            <a:solidFill>
              <a:srgbClr val="F47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37610FC-5871-5B45-7BD6-22F6AAAB72CC}"/>
              </a:ext>
            </a:extLst>
          </p:cNvPr>
          <p:cNvSpPr/>
          <p:nvPr/>
        </p:nvSpPr>
        <p:spPr>
          <a:xfrm>
            <a:off x="439204" y="534728"/>
            <a:ext cx="349206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i="1" strike="noStrike" spc="-1" dirty="0">
                <a:solidFill>
                  <a:schemeClr val="accent4">
                    <a:lumMod val="50000"/>
                  </a:schemeClr>
                </a:solidFill>
                <a:latin typeface="Garamond"/>
                <a:ea typeface="Lato"/>
              </a:rPr>
              <a:t>documentation</a:t>
            </a:r>
            <a:endParaRPr lang="en-US" b="1" i="1" strike="noStrike" spc="-1" dirty="0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3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6" descr="An airplane with a few debris&#10;&#10;Description automatically generated"/>
          <p:cNvPicPr/>
          <p:nvPr/>
        </p:nvPicPr>
        <p:blipFill>
          <a:blip r:embed="rId2"/>
          <a:stretch/>
        </p:blipFill>
        <p:spPr>
          <a:xfrm>
            <a:off x="2182857" y="416860"/>
            <a:ext cx="4409225" cy="2480981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24F02-6040-E278-ECD3-A1FE0A53A5D6}"/>
              </a:ext>
            </a:extLst>
          </p:cNvPr>
          <p:cNvSpPr txBox="1"/>
          <p:nvPr/>
        </p:nvSpPr>
        <p:spPr>
          <a:xfrm>
            <a:off x="3806253" y="2897841"/>
            <a:ext cx="183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B517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162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irplane flying over a building&#10;&#10;Description automatically generated">
            <a:extLst>
              <a:ext uri="{FF2B5EF4-FFF2-40B4-BE49-F238E27FC236}">
                <a16:creationId xmlns:a16="http://schemas.microsoft.com/office/drawing/2014/main" id="{A2829961-20C8-DB27-DCE9-9E0C5B317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t="12301" r="14708" b="51694"/>
          <a:stretch/>
        </p:blipFill>
        <p:spPr>
          <a:xfrm>
            <a:off x="-62597" y="0"/>
            <a:ext cx="9206238" cy="3865140"/>
          </a:xfrm>
          <a:prstGeom prst="rect">
            <a:avLst/>
          </a:prstGeom>
        </p:spPr>
      </p:pic>
      <p:sp>
        <p:nvSpPr>
          <p:cNvPr id="433" name="Rectangle 15"/>
          <p:cNvSpPr/>
          <p:nvPr/>
        </p:nvSpPr>
        <p:spPr>
          <a:xfrm>
            <a:off x="0" y="3865320"/>
            <a:ext cx="9143640" cy="127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36" name="TextBox 11"/>
          <p:cNvSpPr/>
          <p:nvPr/>
        </p:nvSpPr>
        <p:spPr>
          <a:xfrm>
            <a:off x="-147997" y="4119702"/>
            <a:ext cx="9439633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b="1" spc="-1" dirty="0" err="1">
                <a:solidFill>
                  <a:srgbClr val="EFE5D9"/>
                </a:solidFill>
                <a:latin typeface="Garamond"/>
                <a:ea typeface="Roboto"/>
              </a:rPr>
              <a:t>george</a:t>
            </a:r>
            <a:r>
              <a:rPr lang="en-US" sz="3200" b="1" spc="-1" dirty="0">
                <a:solidFill>
                  <a:srgbClr val="EFE5D9"/>
                </a:solidFill>
                <a:latin typeface="Garamond"/>
                <a:ea typeface="Roboto"/>
              </a:rPr>
              <a:t> bush intercontinental </a:t>
            </a:r>
            <a:r>
              <a:rPr lang="en-US" sz="3200" b="1" spc="-1" dirty="0" err="1">
                <a:solidFill>
                  <a:srgbClr val="EFE5D9"/>
                </a:solidFill>
                <a:latin typeface="Garamond"/>
                <a:ea typeface="Roboto"/>
              </a:rPr>
              <a:t>h</a:t>
            </a:r>
            <a:r>
              <a:rPr lang="en-US" sz="3200" b="1" strike="noStrike" spc="-1" dirty="0" err="1">
                <a:solidFill>
                  <a:srgbClr val="EFE5D9"/>
                </a:solidFill>
                <a:latin typeface="Garamond"/>
                <a:ea typeface="Roboto"/>
              </a:rPr>
              <a:t>ouston</a:t>
            </a:r>
            <a:r>
              <a:rPr lang="en-US" sz="3200" b="1" strike="noStrike" spc="-1" dirty="0">
                <a:solidFill>
                  <a:srgbClr val="EFE5D9"/>
                </a:solidFill>
                <a:latin typeface="Garamond"/>
                <a:ea typeface="Roboto"/>
              </a:rPr>
              <a:t> airpo</a:t>
            </a:r>
            <a:r>
              <a:rPr lang="en-US" sz="3200" b="1" spc="-1" dirty="0">
                <a:solidFill>
                  <a:srgbClr val="EFE5D9"/>
                </a:solidFill>
                <a:latin typeface="Garamond"/>
                <a:ea typeface="Roboto"/>
              </a:rPr>
              <a:t>rt</a:t>
            </a:r>
            <a:endParaRPr lang="en-US" sz="3200" b="1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CB9AE-FD27-FE60-CF70-665341268193}"/>
              </a:ext>
            </a:extLst>
          </p:cNvPr>
          <p:cNvSpPr txBox="1"/>
          <p:nvPr/>
        </p:nvSpPr>
        <p:spPr>
          <a:xfrm>
            <a:off x="-62238" y="-254562"/>
            <a:ext cx="9206237" cy="4119702"/>
          </a:xfrm>
          <a:custGeom>
            <a:avLst/>
            <a:gdLst/>
            <a:ahLst/>
            <a:cxnLst/>
            <a:rect l="l" t="t" r="r" b="b"/>
            <a:pathLst>
              <a:path w="9144000" h="4119702">
                <a:moveTo>
                  <a:pt x="3727060" y="1160399"/>
                </a:moveTo>
                <a:cubicBezTo>
                  <a:pt x="3739760" y="1209929"/>
                  <a:pt x="3753095" y="1256602"/>
                  <a:pt x="3767065" y="1300417"/>
                </a:cubicBezTo>
                <a:cubicBezTo>
                  <a:pt x="3781036" y="1344232"/>
                  <a:pt x="3794370" y="1382649"/>
                  <a:pt x="3807071" y="1415669"/>
                </a:cubicBezTo>
                <a:lnTo>
                  <a:pt x="4235695" y="2526284"/>
                </a:lnTo>
                <a:lnTo>
                  <a:pt x="3216521" y="2526284"/>
                </a:lnTo>
                <a:lnTo>
                  <a:pt x="3645145" y="1417574"/>
                </a:lnTo>
                <a:cubicBezTo>
                  <a:pt x="3673085" y="1348994"/>
                  <a:pt x="3700390" y="1263269"/>
                  <a:pt x="3727060" y="1160399"/>
                </a:cubicBezTo>
                <a:close/>
                <a:moveTo>
                  <a:pt x="5367265" y="809879"/>
                </a:moveTo>
                <a:lnTo>
                  <a:pt x="5367265" y="3539744"/>
                </a:lnTo>
                <a:lnTo>
                  <a:pt x="5736835" y="3539744"/>
                </a:lnTo>
                <a:lnTo>
                  <a:pt x="5736835" y="2297684"/>
                </a:lnTo>
                <a:lnTo>
                  <a:pt x="7209400" y="2297684"/>
                </a:lnTo>
                <a:lnTo>
                  <a:pt x="7209400" y="3539744"/>
                </a:lnTo>
                <a:lnTo>
                  <a:pt x="7578970" y="3539744"/>
                </a:lnTo>
                <a:lnTo>
                  <a:pt x="7578970" y="809879"/>
                </a:lnTo>
                <a:lnTo>
                  <a:pt x="7209400" y="809879"/>
                </a:lnTo>
                <a:lnTo>
                  <a:pt x="7209400" y="2027174"/>
                </a:lnTo>
                <a:lnTo>
                  <a:pt x="5736835" y="2027174"/>
                </a:lnTo>
                <a:lnTo>
                  <a:pt x="5736835" y="809879"/>
                </a:lnTo>
                <a:close/>
                <a:moveTo>
                  <a:pt x="3540370" y="809879"/>
                </a:moveTo>
                <a:lnTo>
                  <a:pt x="2448805" y="3539744"/>
                </a:lnTo>
                <a:lnTo>
                  <a:pt x="2734555" y="3539744"/>
                </a:lnTo>
                <a:cubicBezTo>
                  <a:pt x="2766305" y="3539744"/>
                  <a:pt x="2792975" y="3530854"/>
                  <a:pt x="2814566" y="3513074"/>
                </a:cubicBezTo>
                <a:cubicBezTo>
                  <a:pt x="2836155" y="3495294"/>
                  <a:pt x="2850760" y="3474974"/>
                  <a:pt x="2858380" y="3452114"/>
                </a:cubicBezTo>
                <a:lnTo>
                  <a:pt x="3113651" y="2792984"/>
                </a:lnTo>
                <a:lnTo>
                  <a:pt x="4338565" y="2792984"/>
                </a:lnTo>
                <a:lnTo>
                  <a:pt x="4593835" y="3452114"/>
                </a:lnTo>
                <a:cubicBezTo>
                  <a:pt x="4603995" y="3477514"/>
                  <a:pt x="4619235" y="3498469"/>
                  <a:pt x="4639555" y="3514979"/>
                </a:cubicBezTo>
                <a:cubicBezTo>
                  <a:pt x="4659875" y="3531489"/>
                  <a:pt x="4686545" y="3539744"/>
                  <a:pt x="4719565" y="3539744"/>
                </a:cubicBezTo>
                <a:lnTo>
                  <a:pt x="5005315" y="3539744"/>
                </a:lnTo>
                <a:lnTo>
                  <a:pt x="3913750" y="809879"/>
                </a:lnTo>
                <a:close/>
                <a:moveTo>
                  <a:pt x="1719190" y="809879"/>
                </a:moveTo>
                <a:lnTo>
                  <a:pt x="1719190" y="3539744"/>
                </a:lnTo>
                <a:lnTo>
                  <a:pt x="2088760" y="3539744"/>
                </a:lnTo>
                <a:lnTo>
                  <a:pt x="2088760" y="809879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119702"/>
                </a:lnTo>
                <a:lnTo>
                  <a:pt x="0" y="4119702"/>
                </a:lnTo>
                <a:close/>
              </a:path>
            </a:pathLst>
          </a:custGeom>
          <a:solidFill>
            <a:srgbClr val="EFE5D9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buNone/>
            </a:pPr>
            <a:endParaRPr lang="en-US" sz="300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3354F-710F-5267-644F-0CF4B055199A}"/>
              </a:ext>
            </a:extLst>
          </p:cNvPr>
          <p:cNvSpPr txBox="1"/>
          <p:nvPr/>
        </p:nvSpPr>
        <p:spPr>
          <a:xfrm>
            <a:off x="1086279" y="-626146"/>
            <a:ext cx="974901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0" dirty="0">
                <a:ln w="76200">
                  <a:solidFill>
                    <a:srgbClr val="3B5176"/>
                  </a:solidFill>
                </a:ln>
                <a:noFill/>
              </a:rPr>
              <a:t>IAH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15"/>
          <p:cNvSpPr/>
          <p:nvPr/>
        </p:nvSpPr>
        <p:spPr>
          <a:xfrm>
            <a:off x="0" y="3865320"/>
            <a:ext cx="9143640" cy="127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TextBox 8"/>
          <p:cNvSpPr/>
          <p:nvPr/>
        </p:nvSpPr>
        <p:spPr>
          <a:xfrm>
            <a:off x="4425003" y="847356"/>
            <a:ext cx="3811320" cy="16662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b="0" strike="noStrike" spc="-1" dirty="0">
                <a:solidFill>
                  <a:srgbClr val="000000"/>
                </a:solidFill>
                <a:latin typeface="Lato"/>
                <a:ea typeface="Lato"/>
              </a:rPr>
              <a:t>Flight delays cause:</a:t>
            </a:r>
            <a:endParaRPr lang="en-US" sz="14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b="0" strike="noStrike" spc="-1" dirty="0">
                <a:solidFill>
                  <a:srgbClr val="000000"/>
                </a:solidFill>
                <a:latin typeface="Lato"/>
                <a:ea typeface="Lato"/>
              </a:rPr>
              <a:t>Missed connections</a:t>
            </a:r>
            <a:endParaRPr lang="en-US" sz="14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b="0" strike="noStrike" spc="-1" dirty="0">
                <a:solidFill>
                  <a:srgbClr val="000000"/>
                </a:solidFill>
                <a:latin typeface="Lato"/>
                <a:ea typeface="Lato"/>
              </a:rPr>
              <a:t>Loss of vacation</a:t>
            </a:r>
            <a:r>
              <a:rPr lang="en-US" sz="1400" spc="-1" dirty="0">
                <a:solidFill>
                  <a:srgbClr val="000000"/>
                </a:solidFill>
                <a:latin typeface="Lato"/>
                <a:ea typeface="Lato"/>
              </a:rPr>
              <a:t> days</a:t>
            </a:r>
            <a:endParaRPr lang="en-US" sz="1400" b="0" strike="noStrike" spc="-1" dirty="0"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b="0" strike="noStrike" spc="-1" dirty="0">
                <a:solidFill>
                  <a:srgbClr val="000000"/>
                </a:solidFill>
                <a:latin typeface="Lato"/>
                <a:ea typeface="Lato"/>
              </a:rPr>
              <a:t>Unexpected costs such as needing to purchase a new hotel or flight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36" name="TextBox 11"/>
          <p:cNvSpPr/>
          <p:nvPr/>
        </p:nvSpPr>
        <p:spPr>
          <a:xfrm>
            <a:off x="-474388" y="3681720"/>
            <a:ext cx="9192508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0" spc="-1" dirty="0">
                <a:solidFill>
                  <a:srgbClr val="EFE5D9"/>
                </a:solidFill>
                <a:latin typeface="Garamond"/>
                <a:ea typeface="Roboto"/>
              </a:rPr>
              <a:t>t</a:t>
            </a:r>
            <a:r>
              <a:rPr lang="en-US" sz="9000" b="0" strike="noStrike" spc="-1" dirty="0">
                <a:solidFill>
                  <a:srgbClr val="EFE5D9"/>
                </a:solidFill>
                <a:latin typeface="Garamond"/>
                <a:ea typeface="Roboto"/>
              </a:rPr>
              <a:t>hat’s 3 YEARS</a:t>
            </a:r>
            <a:endParaRPr lang="en-US" sz="9000" b="0" strike="noStrike" spc="-1" dirty="0">
              <a:latin typeface="Arial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104657" y="3463020"/>
            <a:ext cx="7929000" cy="437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None/>
            </a:pPr>
            <a:r>
              <a:rPr lang="id-ID" sz="1800" b="0" strike="noStrike" spc="-1" dirty="0">
                <a:solidFill>
                  <a:srgbClr val="000000"/>
                </a:solidFill>
                <a:latin typeface="Lato"/>
                <a:ea typeface="Lato"/>
              </a:rPr>
              <a:t>In 2022 there we accounted for </a:t>
            </a:r>
            <a:r>
              <a:rPr lang="id-ID" sz="1800" b="1" strike="noStrike" spc="-1" dirty="0">
                <a:solidFill>
                  <a:srgbClr val="000000"/>
                </a:solidFill>
                <a:latin typeface="Lato"/>
                <a:ea typeface="Lato"/>
              </a:rPr>
              <a:t>1,557,771 minutes of delay</a:t>
            </a:r>
            <a:r>
              <a:rPr lang="en-US" sz="1800" b="1" strike="noStrike" spc="-1" dirty="0">
                <a:solidFill>
                  <a:srgbClr val="000000"/>
                </a:solidFill>
                <a:latin typeface="Lato"/>
                <a:ea typeface="Lato"/>
              </a:rPr>
              <a:t> at IAH</a:t>
            </a:r>
            <a:r>
              <a:rPr lang="en-US" sz="1800" b="0" strike="noStrike" spc="-1" dirty="0">
                <a:solidFill>
                  <a:srgbClr val="000000"/>
                </a:solidFill>
                <a:latin typeface="Lato"/>
                <a:ea typeface="Lato"/>
              </a:rPr>
              <a:t>…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6885AED1-87DE-3730-F9AB-F74B0E0F1B96}"/>
              </a:ext>
            </a:extLst>
          </p:cNvPr>
          <p:cNvPicPr/>
          <p:nvPr/>
        </p:nvPicPr>
        <p:blipFill>
          <a:blip r:embed="rId2"/>
          <a:srcRect l="2558" t="15292" r="1181" b="16329"/>
          <a:stretch/>
        </p:blipFill>
        <p:spPr>
          <a:xfrm>
            <a:off x="470242" y="391281"/>
            <a:ext cx="3334872" cy="2425878"/>
          </a:xfrm>
          <a:prstGeom prst="rect">
            <a:avLst/>
          </a:prstGeom>
          <a:ln w="0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86A60B-B70A-AB0F-4C80-5D4D2647A270}"/>
              </a:ext>
            </a:extLst>
          </p:cNvPr>
          <p:cNvSpPr/>
          <p:nvPr/>
        </p:nvSpPr>
        <p:spPr>
          <a:xfrm>
            <a:off x="584947" y="478975"/>
            <a:ext cx="3334872" cy="2467204"/>
          </a:xfrm>
          <a:prstGeom prst="rect">
            <a:avLst/>
          </a:prstGeom>
          <a:noFill/>
          <a:ln>
            <a:solidFill>
              <a:srgbClr val="F475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37610FC-5871-5B45-7BD6-22F6AAAB72CC}"/>
              </a:ext>
            </a:extLst>
          </p:cNvPr>
          <p:cNvSpPr/>
          <p:nvPr/>
        </p:nvSpPr>
        <p:spPr>
          <a:xfrm>
            <a:off x="4253442" y="404997"/>
            <a:ext cx="349206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i="1" strike="noStrike" spc="-1" dirty="0">
                <a:solidFill>
                  <a:schemeClr val="accent4">
                    <a:lumMod val="50000"/>
                  </a:schemeClr>
                </a:solidFill>
                <a:latin typeface="Garamond"/>
                <a:ea typeface="Lato"/>
              </a:rPr>
              <a:t>Our </a:t>
            </a:r>
            <a:r>
              <a:rPr lang="en-US" b="1" i="1" spc="-1" dirty="0">
                <a:solidFill>
                  <a:schemeClr val="accent4">
                    <a:lumMod val="50000"/>
                  </a:schemeClr>
                </a:solidFill>
                <a:latin typeface="Garamond"/>
                <a:ea typeface="Lato"/>
              </a:rPr>
              <a:t>problem: flight delays</a:t>
            </a:r>
            <a:endParaRPr lang="en-US" b="1" i="1" strike="noStrike" spc="-1" dirty="0">
              <a:solidFill>
                <a:schemeClr val="accent4">
                  <a:lumMod val="5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20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Placeholder 2"/>
          <p:cNvPicPr/>
          <p:nvPr/>
        </p:nvPicPr>
        <p:blipFill>
          <a:blip r:embed="rId2"/>
          <a:srcRect l="2558" t="15292" r="1181" b="16329"/>
          <a:stretch/>
        </p:blipFill>
        <p:spPr>
          <a:xfrm>
            <a:off x="2914269" y="611820"/>
            <a:ext cx="6229731" cy="4531680"/>
          </a:xfrm>
          <a:prstGeom prst="rect">
            <a:avLst/>
          </a:prstGeom>
          <a:ln w="0">
            <a:noFill/>
          </a:ln>
        </p:spPr>
      </p:pic>
      <p:sp>
        <p:nvSpPr>
          <p:cNvPr id="438" name="Rectangle 3"/>
          <p:cNvSpPr/>
          <p:nvPr/>
        </p:nvSpPr>
        <p:spPr>
          <a:xfrm>
            <a:off x="0" y="1351334"/>
            <a:ext cx="4180114" cy="2361268"/>
          </a:xfrm>
          <a:prstGeom prst="rect">
            <a:avLst/>
          </a:prstGeom>
          <a:solidFill>
            <a:srgbClr val="3B517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TextBox 5"/>
          <p:cNvSpPr/>
          <p:nvPr/>
        </p:nvSpPr>
        <p:spPr>
          <a:xfrm>
            <a:off x="384840" y="1828800"/>
            <a:ext cx="3729960" cy="16662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id-ID" sz="1400" b="0" strike="noStrike" spc="-1" dirty="0">
                <a:solidFill>
                  <a:srgbClr val="EFE5D9"/>
                </a:solidFill>
                <a:latin typeface="Lato"/>
                <a:ea typeface="Lato"/>
              </a:rPr>
              <a:t>We discovered that there is no great way to figure out how likely your airline is goingto be delayed. So we developed a platform that shows statistical information on how likely your flight will be delayed based on airline</a:t>
            </a:r>
            <a:r>
              <a:rPr lang="en-US" sz="1400" b="0" strike="noStrike" spc="-1" dirty="0">
                <a:solidFill>
                  <a:srgbClr val="EFE5D9"/>
                </a:solidFill>
                <a:latin typeface="Lato"/>
                <a:ea typeface="Lato"/>
              </a:rPr>
              <a:t>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40" name="TextBox 9"/>
          <p:cNvSpPr/>
          <p:nvPr/>
        </p:nvSpPr>
        <p:spPr>
          <a:xfrm>
            <a:off x="384840" y="1460922"/>
            <a:ext cx="19414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i="1" strike="noStrike" spc="-1" dirty="0">
                <a:solidFill>
                  <a:srgbClr val="EFE5D9"/>
                </a:solidFill>
                <a:latin typeface="Garamond"/>
                <a:ea typeface="Lato"/>
              </a:rPr>
              <a:t>Our project</a:t>
            </a:r>
            <a:endParaRPr lang="en-US" b="1" i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Rectangle 4"/>
          <p:cNvSpPr/>
          <p:nvPr/>
        </p:nvSpPr>
        <p:spPr>
          <a:xfrm>
            <a:off x="1095480" y="3304032"/>
            <a:ext cx="3576240" cy="1838928"/>
          </a:xfrm>
          <a:prstGeom prst="rect">
            <a:avLst/>
          </a:prstGeom>
          <a:solidFill>
            <a:srgbClr val="C8A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28EDF0D-E26A-C694-76CA-3AB7558322EB}"/>
              </a:ext>
            </a:extLst>
          </p:cNvPr>
          <p:cNvSpPr/>
          <p:nvPr/>
        </p:nvSpPr>
        <p:spPr>
          <a:xfrm>
            <a:off x="1369140" y="3442183"/>
            <a:ext cx="2809464" cy="13409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 strike="noStrike" spc="-1" dirty="0">
                <a:solidFill>
                  <a:srgbClr val="EFE5D9"/>
                </a:solidFill>
                <a:latin typeface="Lato"/>
                <a:ea typeface="Lato"/>
              </a:rPr>
              <a:t>Given t</a:t>
            </a:r>
            <a:r>
              <a:rPr lang="en-US" sz="1400" b="1" spc="-1" dirty="0">
                <a:solidFill>
                  <a:srgbClr val="EFE5D9"/>
                </a:solidFill>
                <a:latin typeface="Lato"/>
                <a:ea typeface="Lato"/>
              </a:rPr>
              <a:t>hat most minutes of delay come from arrival delay, </a:t>
            </a:r>
            <a:r>
              <a:rPr lang="en-US" sz="1400" b="1" spc="-1" dirty="0" err="1">
                <a:solidFill>
                  <a:srgbClr val="EFE5D9"/>
                </a:solidFill>
                <a:latin typeface="Lato"/>
                <a:ea typeface="Lato"/>
              </a:rPr>
              <a:t>ie</a:t>
            </a:r>
            <a:r>
              <a:rPr lang="en-US" sz="1400" b="1" spc="-1" dirty="0">
                <a:solidFill>
                  <a:srgbClr val="EFE5D9"/>
                </a:solidFill>
                <a:latin typeface="Lato"/>
                <a:ea typeface="Lato"/>
              </a:rPr>
              <a:t>. delays caused by causes external to the IAH terminal. </a:t>
            </a:r>
          </a:p>
        </p:txBody>
      </p:sp>
      <p:pic>
        <p:nvPicPr>
          <p:cNvPr id="5" name="Picture 4" descr="A person standing at a counter&#10;&#10;Description automatically generated">
            <a:extLst>
              <a:ext uri="{FF2B5EF4-FFF2-40B4-BE49-F238E27FC236}">
                <a16:creationId xmlns:a16="http://schemas.microsoft.com/office/drawing/2014/main" id="{7D8E820A-235A-5A35-DB8A-6967B4BA4C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0" y="-272208"/>
            <a:ext cx="3576240" cy="357624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7CA996A-4E8F-48A6-16D0-D84BC1874B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0216"/>
              </p:ext>
            </p:extLst>
          </p:nvPr>
        </p:nvGraphicFramePr>
        <p:xfrm>
          <a:off x="4844208" y="728353"/>
          <a:ext cx="4043760" cy="3576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Box 9"/>
          <p:cNvSpPr/>
          <p:nvPr/>
        </p:nvSpPr>
        <p:spPr>
          <a:xfrm>
            <a:off x="4964510" y="1296872"/>
            <a:ext cx="3802119" cy="28000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de-DE" sz="2000" b="0" strike="noStrike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product serves as a exploratory, informational tool that provides customers a high-level summary of how their origin/destination might affect the amount of delay.</a:t>
            </a:r>
            <a:endParaRPr lang="en-US" sz="2000" b="0" strike="noStrike" spc="-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49AF9C-8674-D5F2-8994-A61CF9F13BC6}"/>
              </a:ext>
            </a:extLst>
          </p:cNvPr>
          <p:cNvGrpSpPr/>
          <p:nvPr/>
        </p:nvGrpSpPr>
        <p:grpSpPr>
          <a:xfrm>
            <a:off x="565200" y="584792"/>
            <a:ext cx="4006800" cy="8036331"/>
            <a:chOff x="711360" y="800640"/>
            <a:chExt cx="2932439" cy="5881514"/>
          </a:xfrm>
        </p:grpSpPr>
        <p:pic>
          <p:nvPicPr>
            <p:cNvPr id="508" name="Picture Placeholder 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6" b="2926"/>
            <a:stretch/>
          </p:blipFill>
          <p:spPr>
            <a:xfrm>
              <a:off x="901080" y="964800"/>
              <a:ext cx="2666520" cy="4178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9" name="Picture 12"/>
            <p:cNvPicPr/>
            <p:nvPr/>
          </p:nvPicPr>
          <p:blipFill>
            <a:blip r:embed="rId3"/>
            <a:stretch/>
          </p:blipFill>
          <p:spPr>
            <a:xfrm>
              <a:off x="711360" y="800640"/>
              <a:ext cx="2932439" cy="5881514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3"/>
          <p:cNvSpPr/>
          <p:nvPr/>
        </p:nvSpPr>
        <p:spPr>
          <a:xfrm>
            <a:off x="6772320" y="3153600"/>
            <a:ext cx="2372400" cy="134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31FD4-E958-052C-D7D5-68EC6E3B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82208">
            <a:off x="5676117" y="1059100"/>
            <a:ext cx="2038635" cy="4444800"/>
          </a:xfrm>
          <a:prstGeom prst="rect">
            <a:avLst/>
          </a:prstGeom>
        </p:spPr>
      </p:pic>
      <p:sp>
        <p:nvSpPr>
          <p:cNvPr id="493" name="Rectangle 22"/>
          <p:cNvSpPr/>
          <p:nvPr/>
        </p:nvSpPr>
        <p:spPr>
          <a:xfrm>
            <a:off x="3305520" y="0"/>
            <a:ext cx="1819080" cy="1342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5FC4E-B8A7-8776-5420-3FAC6EB7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9659">
            <a:off x="4071941" y="-1668892"/>
            <a:ext cx="2105319" cy="4248743"/>
          </a:xfrm>
          <a:prstGeom prst="rect">
            <a:avLst/>
          </a:prstGeom>
        </p:spPr>
      </p:pic>
      <p:sp>
        <p:nvSpPr>
          <p:cNvPr id="500" name="TextBox 15"/>
          <p:cNvSpPr/>
          <p:nvPr/>
        </p:nvSpPr>
        <p:spPr>
          <a:xfrm>
            <a:off x="446040" y="572040"/>
            <a:ext cx="2616120" cy="7141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4050" spc="-1" dirty="0">
                <a:solidFill>
                  <a:srgbClr val="000000"/>
                </a:solidFill>
                <a:latin typeface="Garamond"/>
                <a:ea typeface="Roboto"/>
              </a:rPr>
              <a:t>CHARTS</a:t>
            </a:r>
            <a:endParaRPr lang="en-US" sz="4050" b="0" strike="noStrike" spc="-1" dirty="0">
              <a:latin typeface="Arial"/>
            </a:endParaRPr>
          </a:p>
        </p:txBody>
      </p:sp>
      <p:pic>
        <p:nvPicPr>
          <p:cNvPr id="503" name="Picture 26"/>
          <p:cNvPicPr/>
          <p:nvPr/>
        </p:nvPicPr>
        <p:blipFill>
          <a:blip r:embed="rId4"/>
          <a:stretch/>
        </p:blipFill>
        <p:spPr>
          <a:xfrm rot="2700000">
            <a:off x="5515564" y="950760"/>
            <a:ext cx="2322000" cy="465696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27"/>
          <p:cNvPicPr/>
          <p:nvPr/>
        </p:nvPicPr>
        <p:blipFill>
          <a:blip r:embed="rId4"/>
          <a:stretch/>
        </p:blipFill>
        <p:spPr>
          <a:xfrm rot="2700000">
            <a:off x="4033805" y="-1922577"/>
            <a:ext cx="2322000" cy="4656960"/>
          </a:xfrm>
          <a:prstGeom prst="rect">
            <a:avLst/>
          </a:prstGeom>
          <a:ln w="0">
            <a:noFill/>
          </a:ln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F62867AC-9BEB-ABC3-A722-D474FB1DB1B0}"/>
              </a:ext>
            </a:extLst>
          </p:cNvPr>
          <p:cNvSpPr/>
          <p:nvPr/>
        </p:nvSpPr>
        <p:spPr>
          <a:xfrm>
            <a:off x="446040" y="2189256"/>
            <a:ext cx="2682005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600" b="0" strike="noStrike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application offers multiple types of </a:t>
            </a:r>
            <a:r>
              <a:rPr lang="de-DE" sz="16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 analysis for direct user consumption.</a:t>
            </a:r>
            <a:endParaRPr lang="en-US" sz="1600" b="0" strike="noStrike" spc="-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angle 7"/>
          <p:cNvSpPr/>
          <p:nvPr/>
        </p:nvSpPr>
        <p:spPr>
          <a:xfrm>
            <a:off x="3943440" y="1657440"/>
            <a:ext cx="5200200" cy="3485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1" name="Picture 5"/>
          <p:cNvPicPr/>
          <p:nvPr/>
        </p:nvPicPr>
        <p:blipFill>
          <a:blip r:embed="rId2"/>
          <a:stretch/>
        </p:blipFill>
        <p:spPr>
          <a:xfrm>
            <a:off x="-1576080" y="1157040"/>
            <a:ext cx="5863320" cy="7972560"/>
          </a:xfrm>
          <a:prstGeom prst="rect">
            <a:avLst/>
          </a:prstGeom>
          <a:ln w="0"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EECF7-32AA-2971-5CAB-7811963F4728}"/>
              </a:ext>
            </a:extLst>
          </p:cNvPr>
          <p:cNvGrpSpPr/>
          <p:nvPr/>
        </p:nvGrpSpPr>
        <p:grpSpPr>
          <a:xfrm>
            <a:off x="-290286" y="1836000"/>
            <a:ext cx="3930520" cy="3321756"/>
            <a:chOff x="197941" y="1131480"/>
            <a:chExt cx="4727168" cy="39950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4B4463-864A-9A22-6DFF-5C541BA4E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287"/>
            <a:stretch/>
          </p:blipFill>
          <p:spPr>
            <a:xfrm>
              <a:off x="197941" y="1145640"/>
              <a:ext cx="2351222" cy="39808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8A8313-9007-2CD6-18FD-8D9BAF375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838" t="-356" r="13449" b="356"/>
            <a:stretch/>
          </p:blipFill>
          <p:spPr>
            <a:xfrm>
              <a:off x="2573887" y="1131480"/>
              <a:ext cx="2351222" cy="3980857"/>
            </a:xfrm>
            <a:prstGeom prst="rect">
              <a:avLst/>
            </a:prstGeom>
          </p:spPr>
        </p:pic>
      </p:grpSp>
      <p:sp>
        <p:nvSpPr>
          <p:cNvPr id="6" name="TextBox 15">
            <a:extLst>
              <a:ext uri="{FF2B5EF4-FFF2-40B4-BE49-F238E27FC236}">
                <a16:creationId xmlns:a16="http://schemas.microsoft.com/office/drawing/2014/main" id="{10CD0288-BBF4-4986-20D7-9A2D98A2F4F0}"/>
              </a:ext>
            </a:extLst>
          </p:cNvPr>
          <p:cNvSpPr/>
          <p:nvPr/>
        </p:nvSpPr>
        <p:spPr>
          <a:xfrm>
            <a:off x="4572000" y="693114"/>
            <a:ext cx="2616120" cy="7141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4050" spc="-1" dirty="0">
                <a:solidFill>
                  <a:srgbClr val="000000"/>
                </a:solidFill>
                <a:latin typeface="Garamond"/>
                <a:ea typeface="Roboto"/>
              </a:rPr>
              <a:t>MAPPING</a:t>
            </a:r>
            <a:endParaRPr lang="en-US" sz="4050" b="0" strike="noStrike" spc="-1" dirty="0"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A767CC9-2450-78B2-E650-7DA9C80D6D57}"/>
              </a:ext>
            </a:extLst>
          </p:cNvPr>
          <p:cNvSpPr/>
          <p:nvPr/>
        </p:nvSpPr>
        <p:spPr>
          <a:xfrm>
            <a:off x="4475328" y="2161800"/>
            <a:ext cx="4247758" cy="1519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strike="noStrike" spc="-1" dirty="0">
                <a:solidFill>
                  <a:srgbClr val="EFE5D9"/>
                </a:solidFill>
                <a:latin typeface="Lato"/>
                <a:ea typeface="Lato"/>
              </a:rPr>
              <a:t>Given any airline, the user can find information about the airline’s hub, headquarters, and information about the airport of origin/destination. </a:t>
            </a:r>
            <a:endParaRPr lang="en-US" sz="1600" b="1" spc="-1" dirty="0">
              <a:solidFill>
                <a:srgbClr val="EFE5D9"/>
              </a:solidFill>
              <a:latin typeface="Lato"/>
              <a:ea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Placeholder 2"/>
          <p:cNvPicPr/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9" b="13629"/>
          <a:stretch/>
        </p:blipFill>
        <p:spPr>
          <a:xfrm>
            <a:off x="2914269" y="611820"/>
            <a:ext cx="6229731" cy="4531680"/>
          </a:xfrm>
          <a:prstGeom prst="rect">
            <a:avLst/>
          </a:prstGeom>
          <a:ln w="0">
            <a:noFill/>
          </a:ln>
        </p:spPr>
      </p:pic>
      <p:sp>
        <p:nvSpPr>
          <p:cNvPr id="438" name="Rectangle 3"/>
          <p:cNvSpPr/>
          <p:nvPr/>
        </p:nvSpPr>
        <p:spPr>
          <a:xfrm>
            <a:off x="0" y="1351334"/>
            <a:ext cx="4180114" cy="1701429"/>
          </a:xfrm>
          <a:prstGeom prst="rect">
            <a:avLst/>
          </a:prstGeom>
          <a:solidFill>
            <a:srgbClr val="3B517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TextBox 9"/>
          <p:cNvSpPr/>
          <p:nvPr/>
        </p:nvSpPr>
        <p:spPr>
          <a:xfrm>
            <a:off x="254211" y="1503157"/>
            <a:ext cx="19414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i="1" strike="noStrike" spc="-1" dirty="0">
                <a:solidFill>
                  <a:srgbClr val="EFE5D9"/>
                </a:solidFill>
                <a:latin typeface="Garamond"/>
                <a:ea typeface="Lato"/>
              </a:rPr>
              <a:t>Technology Stack</a:t>
            </a:r>
            <a:endParaRPr lang="en-US" b="1" i="1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A206E-F8FC-E317-6447-4F78C1701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" t="8300" r="1014" b="10299"/>
          <a:stretch/>
        </p:blipFill>
        <p:spPr>
          <a:xfrm>
            <a:off x="385762" y="2022858"/>
            <a:ext cx="3509963" cy="33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C0147-B358-A134-E54D-36632D998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61" r="1278" b="3028"/>
          <a:stretch/>
        </p:blipFill>
        <p:spPr>
          <a:xfrm>
            <a:off x="392396" y="2542559"/>
            <a:ext cx="3560479" cy="2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5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8616F"/>
      </a:dk2>
      <a:lt2>
        <a:srgbClr val="F7F2DE"/>
      </a:lt2>
      <a:accent1>
        <a:srgbClr val="7DA3B6"/>
      </a:accent1>
      <a:accent2>
        <a:srgbClr val="F47555"/>
      </a:accent2>
      <a:accent3>
        <a:srgbClr val="3B5176"/>
      </a:accent3>
      <a:accent4>
        <a:srgbClr val="A4B3B8"/>
      </a:accent4>
      <a:accent5>
        <a:srgbClr val="C8A994"/>
      </a:accent5>
      <a:accent6>
        <a:srgbClr val="ECE4CF"/>
      </a:accent6>
      <a:hlink>
        <a:srgbClr val="F47F2F"/>
      </a:hlink>
      <a:folHlink>
        <a:srgbClr val="F4755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237</Words>
  <Application>Microsoft Office PowerPoint</Application>
  <PresentationFormat>On-screen Show (16:9)</PresentationFormat>
  <Paragraphs>30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Garamond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flightdelayanalysis</dc:title>
  <dc:subject/>
  <dc:creator>Alberto Ponce</dc:creator>
  <dc:description/>
  <cp:lastModifiedBy>Alberto Rafael Ponce</cp:lastModifiedBy>
  <cp:revision>8</cp:revision>
  <dcterms:created xsi:type="dcterms:W3CDTF">2023-07-16T23:47:58Z</dcterms:created>
  <dcterms:modified xsi:type="dcterms:W3CDTF">2023-07-21T02:46:25Z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2023-07-16T00:00:00Z</vt:filetime>
  </property>
  <property fmtid="{D5CDD505-2E9C-101B-9397-08002B2CF9AE}" pid="4" name="PresentationFormat">
    <vt:lpwstr>On-screen Show (16:9)</vt:lpwstr>
  </property>
  <property fmtid="{D5CDD505-2E9C-101B-9397-08002B2CF9AE}" pid="5" name="Slides">
    <vt:i4>18</vt:i4>
  </property>
</Properties>
</file>